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FC886D1-67DD-4B06-9992-34221BE89D2A}" type="datetimeFigureOut">
              <a:rPr lang="ar-IQ" smtClean="0"/>
              <a:t>04/06/1439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2D62C45-BEA4-4E76-9E31-1DB3D52683C8}" type="slidenum">
              <a:rPr lang="ar-IQ" smtClean="0"/>
              <a:t>‹#›</a:t>
            </a:fld>
            <a:endParaRPr lang="ar-IQ"/>
          </a:p>
        </p:txBody>
      </p:sp>
    </p:spTree>
    <p:extLst>
      <p:ext uri="{BB962C8B-B14F-4D97-AF65-F5344CB8AC3E}">
        <p14:creationId xmlns:p14="http://schemas.microsoft.com/office/powerpoint/2010/main" val="1304563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C886D1-67DD-4B06-9992-34221BE89D2A}" type="datetimeFigureOut">
              <a:rPr lang="ar-IQ" smtClean="0"/>
              <a:t>04/06/1439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2D62C45-BEA4-4E76-9E31-1DB3D52683C8}" type="slidenum">
              <a:rPr lang="ar-IQ" smtClean="0"/>
              <a:t>‹#›</a:t>
            </a:fld>
            <a:endParaRPr lang="ar-IQ"/>
          </a:p>
        </p:txBody>
      </p:sp>
    </p:spTree>
    <p:extLst>
      <p:ext uri="{BB962C8B-B14F-4D97-AF65-F5344CB8AC3E}">
        <p14:creationId xmlns:p14="http://schemas.microsoft.com/office/powerpoint/2010/main" val="3541673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C886D1-67DD-4B06-9992-34221BE89D2A}" type="datetimeFigureOut">
              <a:rPr lang="ar-IQ" smtClean="0"/>
              <a:t>04/06/1439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2D62C45-BEA4-4E76-9E31-1DB3D52683C8}" type="slidenum">
              <a:rPr lang="ar-IQ" smtClean="0"/>
              <a:t>‹#›</a:t>
            </a:fld>
            <a:endParaRPr lang="ar-IQ"/>
          </a:p>
        </p:txBody>
      </p:sp>
    </p:spTree>
    <p:extLst>
      <p:ext uri="{BB962C8B-B14F-4D97-AF65-F5344CB8AC3E}">
        <p14:creationId xmlns:p14="http://schemas.microsoft.com/office/powerpoint/2010/main" val="1430965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C886D1-67DD-4B06-9992-34221BE89D2A}" type="datetimeFigureOut">
              <a:rPr lang="ar-IQ" smtClean="0"/>
              <a:t>04/06/1439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2D62C45-BEA4-4E76-9E31-1DB3D52683C8}" type="slidenum">
              <a:rPr lang="ar-IQ" smtClean="0"/>
              <a:t>‹#›</a:t>
            </a:fld>
            <a:endParaRPr lang="ar-IQ"/>
          </a:p>
        </p:txBody>
      </p:sp>
    </p:spTree>
    <p:extLst>
      <p:ext uri="{BB962C8B-B14F-4D97-AF65-F5344CB8AC3E}">
        <p14:creationId xmlns:p14="http://schemas.microsoft.com/office/powerpoint/2010/main" val="2837671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C886D1-67DD-4B06-9992-34221BE89D2A}" type="datetimeFigureOut">
              <a:rPr lang="ar-IQ" smtClean="0"/>
              <a:t>04/06/1439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2D62C45-BEA4-4E76-9E31-1DB3D52683C8}" type="slidenum">
              <a:rPr lang="ar-IQ" smtClean="0"/>
              <a:t>‹#›</a:t>
            </a:fld>
            <a:endParaRPr lang="ar-IQ"/>
          </a:p>
        </p:txBody>
      </p:sp>
    </p:spTree>
    <p:extLst>
      <p:ext uri="{BB962C8B-B14F-4D97-AF65-F5344CB8AC3E}">
        <p14:creationId xmlns:p14="http://schemas.microsoft.com/office/powerpoint/2010/main" val="2984192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FC886D1-67DD-4B06-9992-34221BE89D2A}" type="datetimeFigureOut">
              <a:rPr lang="ar-IQ" smtClean="0"/>
              <a:t>04/06/1439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2D62C45-BEA4-4E76-9E31-1DB3D52683C8}" type="slidenum">
              <a:rPr lang="ar-IQ" smtClean="0"/>
              <a:t>‹#›</a:t>
            </a:fld>
            <a:endParaRPr lang="ar-IQ"/>
          </a:p>
        </p:txBody>
      </p:sp>
    </p:spTree>
    <p:extLst>
      <p:ext uri="{BB962C8B-B14F-4D97-AF65-F5344CB8AC3E}">
        <p14:creationId xmlns:p14="http://schemas.microsoft.com/office/powerpoint/2010/main" val="106946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FC886D1-67DD-4B06-9992-34221BE89D2A}" type="datetimeFigureOut">
              <a:rPr lang="ar-IQ" smtClean="0"/>
              <a:t>04/06/1439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2D62C45-BEA4-4E76-9E31-1DB3D52683C8}" type="slidenum">
              <a:rPr lang="ar-IQ" smtClean="0"/>
              <a:t>‹#›</a:t>
            </a:fld>
            <a:endParaRPr lang="ar-IQ"/>
          </a:p>
        </p:txBody>
      </p:sp>
    </p:spTree>
    <p:extLst>
      <p:ext uri="{BB962C8B-B14F-4D97-AF65-F5344CB8AC3E}">
        <p14:creationId xmlns:p14="http://schemas.microsoft.com/office/powerpoint/2010/main" val="75042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FC886D1-67DD-4B06-9992-34221BE89D2A}" type="datetimeFigureOut">
              <a:rPr lang="ar-IQ" smtClean="0"/>
              <a:t>04/06/1439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2D62C45-BEA4-4E76-9E31-1DB3D52683C8}" type="slidenum">
              <a:rPr lang="ar-IQ" smtClean="0"/>
              <a:t>‹#›</a:t>
            </a:fld>
            <a:endParaRPr lang="ar-IQ"/>
          </a:p>
        </p:txBody>
      </p:sp>
    </p:spTree>
    <p:extLst>
      <p:ext uri="{BB962C8B-B14F-4D97-AF65-F5344CB8AC3E}">
        <p14:creationId xmlns:p14="http://schemas.microsoft.com/office/powerpoint/2010/main" val="120054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C886D1-67DD-4B06-9992-34221BE89D2A}" type="datetimeFigureOut">
              <a:rPr lang="ar-IQ" smtClean="0"/>
              <a:t>04/06/1439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2D62C45-BEA4-4E76-9E31-1DB3D52683C8}" type="slidenum">
              <a:rPr lang="ar-IQ" smtClean="0"/>
              <a:t>‹#›</a:t>
            </a:fld>
            <a:endParaRPr lang="ar-IQ"/>
          </a:p>
        </p:txBody>
      </p:sp>
    </p:spTree>
    <p:extLst>
      <p:ext uri="{BB962C8B-B14F-4D97-AF65-F5344CB8AC3E}">
        <p14:creationId xmlns:p14="http://schemas.microsoft.com/office/powerpoint/2010/main" val="1137914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C886D1-67DD-4B06-9992-34221BE89D2A}" type="datetimeFigureOut">
              <a:rPr lang="ar-IQ" smtClean="0"/>
              <a:t>04/06/1439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2D62C45-BEA4-4E76-9E31-1DB3D52683C8}" type="slidenum">
              <a:rPr lang="ar-IQ" smtClean="0"/>
              <a:t>‹#›</a:t>
            </a:fld>
            <a:endParaRPr lang="ar-IQ"/>
          </a:p>
        </p:txBody>
      </p:sp>
    </p:spTree>
    <p:extLst>
      <p:ext uri="{BB962C8B-B14F-4D97-AF65-F5344CB8AC3E}">
        <p14:creationId xmlns:p14="http://schemas.microsoft.com/office/powerpoint/2010/main" val="401868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C886D1-67DD-4B06-9992-34221BE89D2A}" type="datetimeFigureOut">
              <a:rPr lang="ar-IQ" smtClean="0"/>
              <a:t>04/06/1439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2D62C45-BEA4-4E76-9E31-1DB3D52683C8}" type="slidenum">
              <a:rPr lang="ar-IQ" smtClean="0"/>
              <a:t>‹#›</a:t>
            </a:fld>
            <a:endParaRPr lang="ar-IQ"/>
          </a:p>
        </p:txBody>
      </p:sp>
    </p:spTree>
    <p:extLst>
      <p:ext uri="{BB962C8B-B14F-4D97-AF65-F5344CB8AC3E}">
        <p14:creationId xmlns:p14="http://schemas.microsoft.com/office/powerpoint/2010/main" val="32161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C886D1-67DD-4B06-9992-34221BE89D2A}" type="datetimeFigureOut">
              <a:rPr lang="ar-IQ" smtClean="0"/>
              <a:t>04/06/1439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D62C45-BEA4-4E76-9E31-1DB3D52683C8}" type="slidenum">
              <a:rPr lang="ar-IQ" smtClean="0"/>
              <a:t>‹#›</a:t>
            </a:fld>
            <a:endParaRPr lang="ar-IQ"/>
          </a:p>
        </p:txBody>
      </p:sp>
    </p:spTree>
    <p:extLst>
      <p:ext uri="{BB962C8B-B14F-4D97-AF65-F5344CB8AC3E}">
        <p14:creationId xmlns:p14="http://schemas.microsoft.com/office/powerpoint/2010/main" val="2622942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92695"/>
          </a:xfrm>
        </p:spPr>
        <p:txBody>
          <a:bodyPr>
            <a:noAutofit/>
          </a:bodyPr>
          <a:lstStyle/>
          <a:p>
            <a:pPr rtl="0">
              <a:lnSpc>
                <a:spcPct val="150000"/>
              </a:lnSpc>
              <a:spcAft>
                <a:spcPts val="0"/>
              </a:spcAft>
            </a:pPr>
            <a:r>
              <a:rPr lang="en-US" sz="3600" dirty="0" smtClean="0">
                <a:solidFill>
                  <a:srgbClr val="FF0000"/>
                </a:solidFill>
                <a:effectLst/>
                <a:latin typeface="Times New Roman"/>
                <a:ea typeface="Calibri"/>
                <a:cs typeface="Arial"/>
              </a:rPr>
              <a:t>7.1 INTRODUCTION.</a:t>
            </a:r>
            <a:endParaRPr lang="ar-IQ" sz="3600" dirty="0"/>
          </a:p>
        </p:txBody>
      </p:sp>
      <mc:AlternateContent xmlns:mc="http://schemas.openxmlformats.org/markup-compatibility/2006">
        <mc:Choice xmlns:a14="http://schemas.microsoft.com/office/drawing/2010/main" Requires="a14">
          <p:sp>
            <p:nvSpPr>
              <p:cNvPr id="3" name="Subtitle 2"/>
              <p:cNvSpPr>
                <a:spLocks noGrp="1"/>
              </p:cNvSpPr>
              <p:nvPr>
                <p:ph type="subTitle" idx="1"/>
              </p:nvPr>
            </p:nvSpPr>
            <p:spPr>
              <a:xfrm>
                <a:off x="0" y="692696"/>
                <a:ext cx="9144000" cy="6165304"/>
              </a:xfrm>
            </p:spPr>
            <p:txBody>
              <a:bodyPr>
                <a:normAutofit fontScale="85000" lnSpcReduction="10000"/>
              </a:bodyPr>
              <a:lstStyle/>
              <a:p>
                <a:pPr algn="just" rtl="0">
                  <a:lnSpc>
                    <a:spcPct val="150000"/>
                  </a:lnSpc>
                  <a:spcAft>
                    <a:spcPts val="0"/>
                  </a:spcAft>
                </a:pPr>
                <a:r>
                  <a:rPr lang="en-US" dirty="0" smtClean="0">
                    <a:solidFill>
                      <a:schemeClr val="tx1"/>
                    </a:solidFill>
                    <a:effectLst/>
                    <a:latin typeface="Times New Roman"/>
                    <a:ea typeface="Calibri"/>
                    <a:cs typeface="Arial"/>
                  </a:rPr>
                  <a:t>In preview chapters, we limited our study and discussions to static electric fields characterized by</a:t>
                </a:r>
                <a:r>
                  <a:rPr lang="en-US" dirty="0">
                    <a:solidFill>
                      <a:schemeClr val="tx1"/>
                    </a:solidFill>
                    <a:effectLst/>
                    <a:latin typeface="Times New Roman"/>
                    <a:ea typeface="Times New Roman"/>
                    <a:cs typeface="Arial"/>
                  </a:rPr>
                  <a:t> electric field intensity </a:t>
                </a:r>
                <a14:m>
                  <m:oMath xmlns:m="http://schemas.openxmlformats.org/officeDocument/2006/math">
                    <m:r>
                      <a:rPr lang="en-US" b="1" i="1">
                        <a:solidFill>
                          <a:schemeClr val="tx1"/>
                        </a:solidFill>
                        <a:effectLst/>
                        <a:latin typeface="Cambria Math"/>
                        <a:ea typeface="Calibri"/>
                        <a:cs typeface="Times New Roman"/>
                      </a:rPr>
                      <m:t>𝐄</m:t>
                    </m:r>
                  </m:oMath>
                </a14:m>
                <a:r>
                  <a:rPr lang="en-US" dirty="0">
                    <a:solidFill>
                      <a:schemeClr val="tx1"/>
                    </a:solidFill>
                    <a:effectLst/>
                    <a:latin typeface="Times New Roman"/>
                    <a:ea typeface="Calibri"/>
                    <a:cs typeface="Arial"/>
                  </a:rPr>
                  <a:t> or </a:t>
                </a:r>
                <a:r>
                  <a:rPr lang="en-US" dirty="0">
                    <a:solidFill>
                      <a:schemeClr val="tx1"/>
                    </a:solidFill>
                    <a:effectLst/>
                    <a:latin typeface="Times New Roman"/>
                    <a:ea typeface="Times New Roman"/>
                    <a:cs typeface="Arial"/>
                  </a:rPr>
                  <a:t>electric flux density </a:t>
                </a:r>
                <a14:m>
                  <m:oMath xmlns:m="http://schemas.openxmlformats.org/officeDocument/2006/math">
                    <m:r>
                      <a:rPr lang="en-US" b="1" i="1">
                        <a:solidFill>
                          <a:schemeClr val="tx1"/>
                        </a:solidFill>
                        <a:effectLst/>
                        <a:latin typeface="Cambria Math"/>
                        <a:ea typeface="Calibri"/>
                        <a:cs typeface="Times New Roman"/>
                      </a:rPr>
                      <m:t>𝐃</m:t>
                    </m:r>
                  </m:oMath>
                </a14:m>
                <a:r>
                  <a:rPr lang="en-US" dirty="0">
                    <a:solidFill>
                      <a:schemeClr val="tx1"/>
                    </a:solidFill>
                    <a:effectLst/>
                    <a:latin typeface="Times New Roman"/>
                    <a:ea typeface="Calibri"/>
                    <a:cs typeface="Arial"/>
                  </a:rPr>
                  <a:t>. Now our study, discussions and attention on static magnetic fields, which are characterized by magnetic field intensity </a:t>
                </a:r>
                <a14:m>
                  <m:oMath xmlns:m="http://schemas.openxmlformats.org/officeDocument/2006/math">
                    <m:r>
                      <a:rPr lang="en-US" b="1" i="1">
                        <a:solidFill>
                          <a:schemeClr val="tx1"/>
                        </a:solidFill>
                        <a:effectLst/>
                        <a:latin typeface="Cambria Math"/>
                        <a:ea typeface="Calibri"/>
                        <a:cs typeface="Times New Roman"/>
                      </a:rPr>
                      <m:t>𝐇</m:t>
                    </m:r>
                  </m:oMath>
                </a14:m>
                <a:r>
                  <a:rPr lang="en-US" dirty="0">
                    <a:solidFill>
                      <a:schemeClr val="tx1"/>
                    </a:solidFill>
                    <a:effectLst/>
                    <a:latin typeface="Times New Roman"/>
                    <a:ea typeface="Calibri"/>
                    <a:cs typeface="Arial"/>
                  </a:rPr>
                  <a:t> or magnetic </a:t>
                </a:r>
                <a:r>
                  <a:rPr lang="en-US" dirty="0">
                    <a:solidFill>
                      <a:schemeClr val="tx1"/>
                    </a:solidFill>
                    <a:effectLst/>
                    <a:latin typeface="Times New Roman"/>
                    <a:ea typeface="Times New Roman"/>
                    <a:cs typeface="Arial"/>
                  </a:rPr>
                  <a:t>flux density </a:t>
                </a:r>
                <a14:m>
                  <m:oMath xmlns:m="http://schemas.openxmlformats.org/officeDocument/2006/math">
                    <m:r>
                      <a:rPr lang="en-US" b="1" i="1">
                        <a:solidFill>
                          <a:schemeClr val="tx1"/>
                        </a:solidFill>
                        <a:effectLst/>
                        <a:latin typeface="Cambria Math"/>
                        <a:ea typeface="Calibri"/>
                        <a:cs typeface="Times New Roman"/>
                      </a:rPr>
                      <m:t>𝐁</m:t>
                    </m:r>
                  </m:oMath>
                </a14:m>
                <a:r>
                  <a:rPr lang="en-US" dirty="0">
                    <a:solidFill>
                      <a:schemeClr val="tx1"/>
                    </a:solidFill>
                    <a:effectLst/>
                    <a:latin typeface="Times New Roman"/>
                    <a:ea typeface="Calibri"/>
                    <a:cs typeface="Arial"/>
                  </a:rPr>
                  <a:t>. There are similarities and dissimilarities between electric and magnetic fields. As </a:t>
                </a:r>
                <a14:m>
                  <m:oMath xmlns:m="http://schemas.openxmlformats.org/officeDocument/2006/math">
                    <m:r>
                      <a:rPr lang="en-US" b="1" i="1">
                        <a:solidFill>
                          <a:schemeClr val="tx1"/>
                        </a:solidFill>
                        <a:effectLst/>
                        <a:latin typeface="Cambria Math"/>
                        <a:ea typeface="Calibri"/>
                        <a:cs typeface="Times New Roman"/>
                      </a:rPr>
                      <m:t>𝐄</m:t>
                    </m:r>
                  </m:oMath>
                </a14:m>
                <a:r>
                  <a:rPr lang="en-US" dirty="0">
                    <a:solidFill>
                      <a:schemeClr val="tx1"/>
                    </a:solidFill>
                    <a:effectLst/>
                    <a:latin typeface="Times New Roman"/>
                    <a:ea typeface="Calibri"/>
                    <a:cs typeface="Arial"/>
                  </a:rPr>
                  <a:t> and </a:t>
                </a:r>
                <a14:m>
                  <m:oMath xmlns:m="http://schemas.openxmlformats.org/officeDocument/2006/math">
                    <m:r>
                      <a:rPr lang="en-US" b="1" i="1">
                        <a:solidFill>
                          <a:schemeClr val="tx1"/>
                        </a:solidFill>
                        <a:effectLst/>
                        <a:latin typeface="Cambria Math"/>
                        <a:ea typeface="Calibri"/>
                        <a:cs typeface="Times New Roman"/>
                      </a:rPr>
                      <m:t>𝐃</m:t>
                    </m:r>
                  </m:oMath>
                </a14:m>
                <a:r>
                  <a:rPr lang="en-US" dirty="0">
                    <a:solidFill>
                      <a:schemeClr val="tx1"/>
                    </a:solidFill>
                    <a:effectLst/>
                    <a:latin typeface="Times New Roman"/>
                    <a:ea typeface="Calibri"/>
                    <a:cs typeface="Arial"/>
                  </a:rPr>
                  <a:t> are related according to </a:t>
                </a:r>
                <a14:m>
                  <m:oMath xmlns:m="http://schemas.openxmlformats.org/officeDocument/2006/math">
                    <m:r>
                      <a:rPr lang="en-US" b="1" i="1">
                        <a:solidFill>
                          <a:schemeClr val="tx1"/>
                        </a:solidFill>
                        <a:effectLst/>
                        <a:latin typeface="Cambria Math"/>
                        <a:ea typeface="Calibri"/>
                        <a:cs typeface="Times New Roman"/>
                      </a:rPr>
                      <m:t>𝐃</m:t>
                    </m:r>
                    <m:r>
                      <a:rPr lang="en-US" b="1">
                        <a:solidFill>
                          <a:schemeClr val="tx1"/>
                        </a:solidFill>
                        <a:effectLst/>
                        <a:latin typeface="Cambria Math"/>
                        <a:ea typeface="Calibri"/>
                        <a:cs typeface="Times New Roman"/>
                      </a:rPr>
                      <m:t>=</m:t>
                    </m:r>
                    <m:r>
                      <m:rPr>
                        <m:sty m:val="p"/>
                      </m:rPr>
                      <a:rPr lang="en-US">
                        <a:solidFill>
                          <a:schemeClr val="tx1"/>
                        </a:solidFill>
                        <a:effectLst/>
                        <a:latin typeface="Cambria Math"/>
                        <a:ea typeface="Calibri"/>
                        <a:cs typeface="Times New Roman"/>
                      </a:rPr>
                      <m:t>ε</m:t>
                    </m:r>
                    <m:r>
                      <a:rPr lang="en-US" b="1">
                        <a:solidFill>
                          <a:schemeClr val="tx1"/>
                        </a:solidFill>
                        <a:effectLst/>
                        <a:latin typeface="Cambria Math"/>
                        <a:ea typeface="Calibri"/>
                        <a:cs typeface="Times New Roman"/>
                      </a:rPr>
                      <m:t> </m:t>
                    </m:r>
                    <m:r>
                      <a:rPr lang="en-US" b="1" i="1">
                        <a:solidFill>
                          <a:schemeClr val="tx1"/>
                        </a:solidFill>
                        <a:effectLst/>
                        <a:latin typeface="Cambria Math"/>
                        <a:ea typeface="Calibri"/>
                        <a:cs typeface="Times New Roman"/>
                      </a:rPr>
                      <m:t>𝐄</m:t>
                    </m:r>
                  </m:oMath>
                </a14:m>
                <a:r>
                  <a:rPr lang="en-US" dirty="0">
                    <a:solidFill>
                      <a:schemeClr val="tx1"/>
                    </a:solidFill>
                    <a:effectLst/>
                    <a:latin typeface="Times New Roman"/>
                    <a:ea typeface="Calibri"/>
                    <a:cs typeface="Arial"/>
                  </a:rPr>
                  <a:t> for linear material space, </a:t>
                </a:r>
                <a14:m>
                  <m:oMath xmlns:m="http://schemas.openxmlformats.org/officeDocument/2006/math">
                    <m:r>
                      <a:rPr lang="en-US" b="1" i="1">
                        <a:solidFill>
                          <a:schemeClr val="tx1"/>
                        </a:solidFill>
                        <a:effectLst/>
                        <a:latin typeface="Cambria Math"/>
                        <a:ea typeface="Calibri"/>
                        <a:cs typeface="Times New Roman"/>
                      </a:rPr>
                      <m:t>𝐇</m:t>
                    </m:r>
                  </m:oMath>
                </a14:m>
                <a:r>
                  <a:rPr lang="en-US" dirty="0">
                    <a:solidFill>
                      <a:schemeClr val="tx1"/>
                    </a:solidFill>
                    <a:effectLst/>
                    <a:latin typeface="Times New Roman"/>
                    <a:ea typeface="Calibri"/>
                    <a:cs typeface="Arial"/>
                  </a:rPr>
                  <a:t> and </a:t>
                </a:r>
                <a14:m>
                  <m:oMath xmlns:m="http://schemas.openxmlformats.org/officeDocument/2006/math">
                    <m:r>
                      <a:rPr lang="en-US" b="1" i="1">
                        <a:solidFill>
                          <a:schemeClr val="tx1"/>
                        </a:solidFill>
                        <a:effectLst/>
                        <a:latin typeface="Cambria Math"/>
                        <a:ea typeface="Calibri"/>
                        <a:cs typeface="Times New Roman"/>
                      </a:rPr>
                      <m:t>𝐁</m:t>
                    </m:r>
                  </m:oMath>
                </a14:m>
                <a:r>
                  <a:rPr lang="en-US" dirty="0">
                    <a:solidFill>
                      <a:schemeClr val="tx1"/>
                    </a:solidFill>
                    <a:effectLst/>
                    <a:latin typeface="Times New Roman"/>
                    <a:ea typeface="Calibri"/>
                    <a:cs typeface="Arial"/>
                  </a:rPr>
                  <a:t> are related according to </a:t>
                </a:r>
                <a14:m>
                  <m:oMath xmlns:m="http://schemas.openxmlformats.org/officeDocument/2006/math">
                    <m:r>
                      <a:rPr lang="en-US" b="1" i="1">
                        <a:solidFill>
                          <a:schemeClr val="tx1"/>
                        </a:solidFill>
                        <a:effectLst/>
                        <a:latin typeface="Cambria Math"/>
                        <a:ea typeface="Calibri"/>
                        <a:cs typeface="Times New Roman"/>
                      </a:rPr>
                      <m:t>𝐁</m:t>
                    </m:r>
                    <m:r>
                      <a:rPr lang="en-US" b="1">
                        <a:solidFill>
                          <a:schemeClr val="tx1"/>
                        </a:solidFill>
                        <a:effectLst/>
                        <a:latin typeface="Cambria Math"/>
                        <a:ea typeface="Calibri"/>
                        <a:cs typeface="Times New Roman"/>
                      </a:rPr>
                      <m:t>=</m:t>
                    </m:r>
                    <m:r>
                      <a:rPr lang="en-US">
                        <a:solidFill>
                          <a:schemeClr val="tx1"/>
                        </a:solidFill>
                        <a:effectLst/>
                        <a:latin typeface="Cambria Math"/>
                        <a:ea typeface="Calibri"/>
                        <a:cs typeface="Times New Roman"/>
                      </a:rPr>
                      <m:t>µ</m:t>
                    </m:r>
                    <m:r>
                      <a:rPr lang="en-US" b="1" i="1">
                        <a:solidFill>
                          <a:schemeClr val="tx1"/>
                        </a:solidFill>
                        <a:effectLst/>
                        <a:latin typeface="Cambria Math"/>
                        <a:ea typeface="Calibri"/>
                        <a:cs typeface="Times New Roman"/>
                      </a:rPr>
                      <m:t>𝐇</m:t>
                    </m:r>
                  </m:oMath>
                </a14:m>
                <a:r>
                  <a:rPr lang="en-US" i="1" dirty="0">
                    <a:solidFill>
                      <a:schemeClr val="tx1"/>
                    </a:solidFill>
                    <a:effectLst/>
                    <a:latin typeface="Times New Roman"/>
                    <a:ea typeface="Calibri"/>
                    <a:cs typeface="Arial"/>
                  </a:rPr>
                  <a:t>.</a:t>
                </a:r>
                <a:r>
                  <a:rPr lang="en-US" dirty="0">
                    <a:solidFill>
                      <a:schemeClr val="tx1"/>
                    </a:solidFill>
                    <a:effectLst/>
                    <a:latin typeface="Times New Roman"/>
                    <a:ea typeface="Calibri"/>
                    <a:cs typeface="Arial"/>
                  </a:rPr>
                  <a:t> Table (7.1) shows the analogy between electric and magnetic field </a:t>
                </a:r>
                <a:r>
                  <a:rPr lang="en-US" dirty="0" smtClean="0">
                    <a:solidFill>
                      <a:schemeClr val="tx1"/>
                    </a:solidFill>
                    <a:effectLst/>
                    <a:latin typeface="Times New Roman"/>
                    <a:ea typeface="Calibri"/>
                    <a:cs typeface="Arial"/>
                  </a:rPr>
                  <a:t>quantities.</a:t>
                </a:r>
                <a:endParaRPr lang="en-US" sz="2800" dirty="0">
                  <a:solidFill>
                    <a:schemeClr val="tx1"/>
                  </a:solidFill>
                  <a:ea typeface="Calibri"/>
                  <a:cs typeface="Arial"/>
                </a:endParaRPr>
              </a:p>
              <a:p>
                <a:endParaRPr lang="ar-IQ" dirty="0"/>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0" y="692696"/>
                <a:ext cx="9144000" cy="6165304"/>
              </a:xfrm>
              <a:blipFill rotWithShape="1">
                <a:blip r:embed="rId2"/>
                <a:stretch>
                  <a:fillRect l="-1200" r="-1267"/>
                </a:stretch>
              </a:blipFill>
            </p:spPr>
            <p:txBody>
              <a:bodyPr/>
              <a:lstStyle/>
              <a:p>
                <a:r>
                  <a:rPr lang="ar-IQ">
                    <a:noFill/>
                  </a:rPr>
                  <a:t> </a:t>
                </a:r>
              </a:p>
            </p:txBody>
          </p:sp>
        </mc:Fallback>
      </mc:AlternateContent>
    </p:spTree>
    <p:extLst>
      <p:ext uri="{BB962C8B-B14F-4D97-AF65-F5344CB8AC3E}">
        <p14:creationId xmlns:p14="http://schemas.microsoft.com/office/powerpoint/2010/main" val="166578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algn="just" rtl="0">
              <a:lnSpc>
                <a:spcPct val="150000"/>
              </a:lnSpc>
              <a:spcBef>
                <a:spcPts val="1200"/>
              </a:spcBef>
              <a:spcAft>
                <a:spcPts val="0"/>
              </a:spcAft>
            </a:pPr>
            <a:r>
              <a:rPr lang="en-US" dirty="0" smtClean="0">
                <a:effectLst/>
                <a:latin typeface="Times New Roman"/>
                <a:ea typeface="Calibri"/>
                <a:cs typeface="Arial"/>
              </a:rPr>
              <a:t>We have noticed that, an electrostatic field is produced by static or stationary charges. If the charges are moving with constant velocity, a static magnetic (</a:t>
            </a:r>
            <a:r>
              <a:rPr lang="en-US" dirty="0" err="1" smtClean="0">
                <a:effectLst/>
                <a:latin typeface="Times New Roman"/>
                <a:ea typeface="Calibri"/>
                <a:cs typeface="Arial"/>
              </a:rPr>
              <a:t>magnetostatic</a:t>
            </a:r>
            <a:r>
              <a:rPr lang="en-US" dirty="0" smtClean="0">
                <a:effectLst/>
                <a:latin typeface="Times New Roman"/>
                <a:ea typeface="Calibri"/>
                <a:cs typeface="Arial"/>
              </a:rPr>
              <a:t>) field is produced. Therefore, the source of the steady magnetic field may be a permanent magnet, an electric field changing linearly with time, or a direct current. This current flow may be due to magnetization currents as in permanent magnets, electron-beam currents as in vacuum tubes, or conduction currents as in current-carrying wires. In this chapter, will treat the magnetic fields of constant currents we consider magnetic fields of constant currents in free space.</a:t>
            </a:r>
            <a:endParaRPr lang="en-US" sz="2800" dirty="0">
              <a:ea typeface="Calibri"/>
              <a:cs typeface="Arial"/>
            </a:endParaRPr>
          </a:p>
          <a:p>
            <a:endParaRPr lang="ar-IQ" dirty="0"/>
          </a:p>
        </p:txBody>
      </p:sp>
    </p:spTree>
    <p:extLst>
      <p:ext uri="{BB962C8B-B14F-4D97-AF65-F5344CB8AC3E}">
        <p14:creationId xmlns:p14="http://schemas.microsoft.com/office/powerpoint/2010/main" val="417386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rtl="0">
              <a:lnSpc>
                <a:spcPct val="150000"/>
              </a:lnSpc>
              <a:spcBef>
                <a:spcPts val="1200"/>
              </a:spcBef>
              <a:spcAft>
                <a:spcPts val="0"/>
              </a:spcAft>
              <a:buNone/>
            </a:pPr>
            <a:r>
              <a:rPr lang="en-US" dirty="0" smtClean="0">
                <a:effectLst/>
                <a:latin typeface="Times New Roman"/>
                <a:ea typeface="Calibri"/>
                <a:cs typeface="Arial"/>
              </a:rPr>
              <a:t>Our study of static magnetic field is an indispensable necessity. The development of the motors, transformers, microphones, compasses, telephone bell ringers, television focusing controls, advertising displays, magnetically levitated high-speed vehicles, memory stores, magnetic separators, and so on, involve magnetic phenomena and play an important role in our everyday life.</a:t>
            </a:r>
            <a:endParaRPr lang="en-US" sz="2800" dirty="0">
              <a:ea typeface="Calibri"/>
              <a:cs typeface="Arial"/>
            </a:endParaRPr>
          </a:p>
        </p:txBody>
      </p:sp>
    </p:spTree>
    <p:extLst>
      <p:ext uri="{BB962C8B-B14F-4D97-AF65-F5344CB8AC3E}">
        <p14:creationId xmlns:p14="http://schemas.microsoft.com/office/powerpoint/2010/main" val="275742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lgn="just" rtl="0">
              <a:lnSpc>
                <a:spcPct val="150000"/>
              </a:lnSpc>
              <a:spcBef>
                <a:spcPts val="1200"/>
              </a:spcBef>
              <a:spcAft>
                <a:spcPts val="0"/>
              </a:spcAft>
            </a:pPr>
            <a:r>
              <a:rPr lang="en-US" dirty="0" smtClean="0">
                <a:effectLst/>
                <a:latin typeface="Times New Roman"/>
                <a:ea typeface="Calibri"/>
                <a:cs typeface="Arial"/>
              </a:rPr>
              <a:t>There are two major laws governing </a:t>
            </a:r>
            <a:r>
              <a:rPr lang="en-US" dirty="0" err="1" smtClean="0">
                <a:effectLst/>
                <a:latin typeface="Times New Roman"/>
                <a:ea typeface="Calibri"/>
                <a:cs typeface="Arial"/>
              </a:rPr>
              <a:t>magnetostatic</a:t>
            </a:r>
            <a:r>
              <a:rPr lang="en-US" dirty="0" smtClean="0">
                <a:effectLst/>
                <a:latin typeface="Times New Roman"/>
                <a:ea typeface="Calibri"/>
                <a:cs typeface="Arial"/>
              </a:rPr>
              <a:t> fields: </a:t>
            </a:r>
            <a:endParaRPr lang="en-US" sz="2800" dirty="0">
              <a:ea typeface="Calibri"/>
              <a:cs typeface="Arial"/>
            </a:endParaRPr>
          </a:p>
          <a:p>
            <a:pPr algn="just" rtl="0">
              <a:lnSpc>
                <a:spcPct val="150000"/>
              </a:lnSpc>
              <a:spcAft>
                <a:spcPts val="0"/>
              </a:spcAft>
            </a:pPr>
            <a:r>
              <a:rPr lang="en-US" dirty="0" smtClean="0">
                <a:effectLst/>
                <a:latin typeface="Times New Roman"/>
                <a:ea typeface="Calibri"/>
                <a:cs typeface="Arial"/>
              </a:rPr>
              <a:t>(1) </a:t>
            </a:r>
            <a:r>
              <a:rPr lang="en-US" dirty="0" err="1" smtClean="0">
                <a:solidFill>
                  <a:srgbClr val="FF0000"/>
                </a:solidFill>
                <a:effectLst/>
                <a:latin typeface="Times New Roman"/>
                <a:ea typeface="Calibri"/>
                <a:cs typeface="Arial"/>
              </a:rPr>
              <a:t>Biot-Savart's</a:t>
            </a:r>
            <a:r>
              <a:rPr lang="en-US" dirty="0" smtClean="0">
                <a:solidFill>
                  <a:srgbClr val="FF0000"/>
                </a:solidFill>
                <a:effectLst/>
                <a:latin typeface="Times New Roman"/>
                <a:ea typeface="Calibri"/>
                <a:cs typeface="Arial"/>
              </a:rPr>
              <a:t> Law</a:t>
            </a:r>
            <a:r>
              <a:rPr lang="en-US" dirty="0" smtClean="0">
                <a:effectLst/>
                <a:latin typeface="Times New Roman"/>
                <a:ea typeface="Calibri"/>
                <a:cs typeface="Arial"/>
              </a:rPr>
              <a:t>: </a:t>
            </a:r>
            <a:r>
              <a:rPr lang="en-US" dirty="0" err="1" smtClean="0">
                <a:effectLst/>
                <a:latin typeface="Times New Roman"/>
                <a:ea typeface="Calibri"/>
                <a:cs typeface="Arial"/>
              </a:rPr>
              <a:t>Biot-Savart's</a:t>
            </a:r>
            <a:r>
              <a:rPr lang="en-US" dirty="0" smtClean="0">
                <a:effectLst/>
                <a:latin typeface="Times New Roman"/>
                <a:ea typeface="Calibri"/>
                <a:cs typeface="Arial"/>
              </a:rPr>
              <a:t> law is the general law of static magnetic fields and it's like Coulomb's law in electric field. </a:t>
            </a:r>
            <a:endParaRPr lang="en-US" sz="2800" dirty="0">
              <a:ea typeface="Calibri"/>
              <a:cs typeface="Arial"/>
            </a:endParaRPr>
          </a:p>
          <a:p>
            <a:pPr algn="just" rtl="0">
              <a:lnSpc>
                <a:spcPct val="150000"/>
              </a:lnSpc>
              <a:spcAft>
                <a:spcPts val="0"/>
              </a:spcAft>
            </a:pPr>
            <a:r>
              <a:rPr lang="en-US" dirty="0" smtClean="0">
                <a:effectLst/>
                <a:latin typeface="Times New Roman"/>
                <a:ea typeface="Calibri"/>
                <a:cs typeface="Arial"/>
              </a:rPr>
              <a:t>(2) </a:t>
            </a:r>
            <a:r>
              <a:rPr lang="en-US" dirty="0" smtClean="0">
                <a:solidFill>
                  <a:srgbClr val="FF0000"/>
                </a:solidFill>
                <a:effectLst/>
                <a:latin typeface="Times New Roman"/>
                <a:ea typeface="Calibri"/>
                <a:cs typeface="Arial"/>
              </a:rPr>
              <a:t>Ampere's Circuit Law</a:t>
            </a:r>
            <a:r>
              <a:rPr lang="en-US" dirty="0" smtClean="0">
                <a:effectLst/>
                <a:latin typeface="Times New Roman"/>
                <a:ea typeface="Calibri"/>
                <a:cs typeface="Arial"/>
              </a:rPr>
              <a:t>: as Gauss's law is a special case of Coulomb's law, Ampere's law is a special case of </a:t>
            </a:r>
            <a:r>
              <a:rPr lang="en-US" dirty="0" err="1" smtClean="0">
                <a:effectLst/>
                <a:latin typeface="Times New Roman"/>
                <a:ea typeface="Calibri"/>
                <a:cs typeface="Arial"/>
              </a:rPr>
              <a:t>Biot-Savart's</a:t>
            </a:r>
            <a:r>
              <a:rPr lang="en-US" dirty="0" smtClean="0">
                <a:effectLst/>
                <a:latin typeface="Times New Roman"/>
                <a:ea typeface="Calibri"/>
                <a:cs typeface="Arial"/>
              </a:rPr>
              <a:t> law and is applied in problems involving symmetrical current distribution </a:t>
            </a:r>
            <a:r>
              <a:rPr lang="en-US" dirty="0" smtClean="0">
                <a:solidFill>
                  <a:srgbClr val="FF0000"/>
                </a:solidFill>
                <a:effectLst/>
                <a:latin typeface="Times New Roman"/>
                <a:ea typeface="Calibri"/>
                <a:cs typeface="Arial"/>
              </a:rPr>
              <a:t>[2]</a:t>
            </a:r>
            <a:r>
              <a:rPr lang="en-US" dirty="0" smtClean="0">
                <a:effectLst/>
                <a:latin typeface="Times New Roman"/>
                <a:ea typeface="Calibri"/>
                <a:cs typeface="Arial"/>
              </a:rPr>
              <a:t>.</a:t>
            </a:r>
            <a:endParaRPr lang="en-US" sz="2800" dirty="0">
              <a:ea typeface="Calibri"/>
              <a:cs typeface="Arial"/>
            </a:endParaRPr>
          </a:p>
          <a:p>
            <a:pPr algn="just" rtl="0">
              <a:lnSpc>
                <a:spcPct val="150000"/>
              </a:lnSpc>
              <a:spcBef>
                <a:spcPts val="1200"/>
              </a:spcBef>
              <a:spcAft>
                <a:spcPts val="0"/>
              </a:spcAft>
            </a:pPr>
            <a:r>
              <a:rPr lang="en-US" dirty="0" smtClean="0">
                <a:effectLst/>
                <a:latin typeface="Times New Roman"/>
                <a:ea typeface="Calibri"/>
                <a:cs typeface="Arial"/>
              </a:rPr>
              <a:t>As we discussed the electric field, we shall confine our initial discussion for magnetic fields in free space conditions, and then effect of that fields in material media will also be saved for discussion </a:t>
            </a:r>
            <a:r>
              <a:rPr lang="en-US" dirty="0" smtClean="0">
                <a:solidFill>
                  <a:srgbClr val="FF0000"/>
                </a:solidFill>
                <a:effectLst/>
                <a:latin typeface="Times New Roman"/>
                <a:ea typeface="Calibri"/>
                <a:cs typeface="Arial"/>
              </a:rPr>
              <a:t>[1]</a:t>
            </a:r>
            <a:r>
              <a:rPr lang="en-US" dirty="0" smtClean="0">
                <a:effectLst/>
                <a:latin typeface="Times New Roman"/>
                <a:ea typeface="Calibri"/>
                <a:cs typeface="Arial"/>
              </a:rPr>
              <a:t>.</a:t>
            </a:r>
            <a:endParaRPr lang="en-US" sz="2800" dirty="0">
              <a:ea typeface="Calibri"/>
              <a:cs typeface="Arial"/>
            </a:endParaRPr>
          </a:p>
        </p:txBody>
      </p:sp>
    </p:spTree>
    <p:extLst>
      <p:ext uri="{BB962C8B-B14F-4D97-AF65-F5344CB8AC3E}">
        <p14:creationId xmlns:p14="http://schemas.microsoft.com/office/powerpoint/2010/main" val="329919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buNone/>
            </a:pPr>
            <a:endParaRPr lang="ar-IQ" dirty="0"/>
          </a:p>
        </p:txBody>
      </p:sp>
    </p:spTree>
    <p:extLst>
      <p:ext uri="{BB962C8B-B14F-4D97-AF65-F5344CB8AC3E}">
        <p14:creationId xmlns:p14="http://schemas.microsoft.com/office/powerpoint/2010/main" val="2927048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398</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7.1 INTRODUCTION.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7.1 INTRODUCTION.</dc:title>
  <dc:creator>ali</dc:creator>
  <cp:lastModifiedBy>ali</cp:lastModifiedBy>
  <cp:revision>2</cp:revision>
  <dcterms:created xsi:type="dcterms:W3CDTF">2018-02-19T10:46:50Z</dcterms:created>
  <dcterms:modified xsi:type="dcterms:W3CDTF">2018-02-19T11:00:25Z</dcterms:modified>
</cp:coreProperties>
</file>